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100" d="100"/>
          <a:sy n="100" d="100"/>
        </p:scale>
        <p:origin x="7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60204A1-C207-4041-B0A1-07FB444811DE}" type="datetimeFigureOut">
              <a:rPr lang="es-MX" smtClean="0"/>
              <a:t>13/10/2017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1185680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60204A1-C207-4041-B0A1-07FB444811DE}" type="datetimeFigureOut">
              <a:rPr lang="es-MX" smtClean="0"/>
              <a:t>13/10/2017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3987753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60204A1-C207-4041-B0A1-07FB444811DE}" type="datetimeFigureOut">
              <a:rPr lang="es-MX" smtClean="0"/>
              <a:t>13/10/2017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19774A0-77BE-4F77-9F46-3F96BF88781F}" type="slidenum">
              <a:rPr lang="es-MX" smtClean="0"/>
              <a:t>‹Nº›</a:t>
            </a:fld>
            <a:endParaRPr lang="es-MX"/>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7775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60204A1-C207-4041-B0A1-07FB444811DE}" type="datetimeFigureOut">
              <a:rPr lang="es-MX" smtClean="0"/>
              <a:t>13/10/2017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20340148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60204A1-C207-4041-B0A1-07FB444811DE}" type="datetimeFigureOut">
              <a:rPr lang="es-MX" smtClean="0"/>
              <a:t>13/10/2017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19774A0-77BE-4F77-9F46-3F96BF88781F}"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361353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60204A1-C207-4041-B0A1-07FB444811DE}" type="datetimeFigureOut">
              <a:rPr lang="es-MX" smtClean="0"/>
              <a:t>13/10/2017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1616923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0204A1-C207-4041-B0A1-07FB444811DE}" type="datetimeFigureOut">
              <a:rPr lang="es-MX" smtClean="0"/>
              <a:t>13/10/2017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2220757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0204A1-C207-4041-B0A1-07FB444811DE}" type="datetimeFigureOut">
              <a:rPr lang="es-MX" smtClean="0"/>
              <a:t>13/10/2017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388884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0204A1-C207-4041-B0A1-07FB444811DE}" type="datetimeFigureOut">
              <a:rPr lang="es-MX" smtClean="0"/>
              <a:t>13/10/2017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961003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960204A1-C207-4041-B0A1-07FB444811DE}" type="datetimeFigureOut">
              <a:rPr lang="es-MX" smtClean="0"/>
              <a:t>13/10/2017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1874535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60204A1-C207-4041-B0A1-07FB444811DE}" type="datetimeFigureOut">
              <a:rPr lang="es-MX" smtClean="0"/>
              <a:t>13/10/2017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2992890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60204A1-C207-4041-B0A1-07FB444811DE}" type="datetimeFigureOut">
              <a:rPr lang="es-MX" smtClean="0"/>
              <a:t>13/10/2017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2184670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60204A1-C207-4041-B0A1-07FB444811DE}" type="datetimeFigureOut">
              <a:rPr lang="es-MX" smtClean="0"/>
              <a:t>13/10/2017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4159735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0204A1-C207-4041-B0A1-07FB444811DE}" type="datetimeFigureOut">
              <a:rPr lang="es-MX" smtClean="0"/>
              <a:t>13/10/2017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243042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960204A1-C207-4041-B0A1-07FB444811DE}" type="datetimeFigureOut">
              <a:rPr lang="es-MX" smtClean="0"/>
              <a:t>13/10/2017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3462113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960204A1-C207-4041-B0A1-07FB444811DE}" type="datetimeFigureOut">
              <a:rPr lang="es-MX" smtClean="0"/>
              <a:t>13/10/2017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19774A0-77BE-4F77-9F46-3F96BF88781F}" type="slidenum">
              <a:rPr lang="es-MX" smtClean="0"/>
              <a:t>‹Nº›</a:t>
            </a:fld>
            <a:endParaRPr lang="es-MX"/>
          </a:p>
        </p:txBody>
      </p:sp>
    </p:spTree>
    <p:extLst>
      <p:ext uri="{BB962C8B-B14F-4D97-AF65-F5344CB8AC3E}">
        <p14:creationId xmlns:p14="http://schemas.microsoft.com/office/powerpoint/2010/main" val="415201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0204A1-C207-4041-B0A1-07FB444811DE}" type="datetimeFigureOut">
              <a:rPr lang="es-MX" smtClean="0"/>
              <a:t>13/10/2017</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19774A0-77BE-4F77-9F46-3F96BF88781F}" type="slidenum">
              <a:rPr lang="es-MX" smtClean="0"/>
              <a:t>‹Nº›</a:t>
            </a:fld>
            <a:endParaRPr lang="es-MX"/>
          </a:p>
        </p:txBody>
      </p:sp>
    </p:spTree>
    <p:extLst>
      <p:ext uri="{BB962C8B-B14F-4D97-AF65-F5344CB8AC3E}">
        <p14:creationId xmlns:p14="http://schemas.microsoft.com/office/powerpoint/2010/main" val="267373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drive.google.com/open?id=0B5UyRvGRYxj2OGpXZnYteWptaE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B0FF92D8-BA44-4485-A5C3-ED270A998338}"/>
              </a:ext>
            </a:extLst>
          </p:cNvPr>
          <p:cNvSpPr/>
          <p:nvPr/>
        </p:nvSpPr>
        <p:spPr>
          <a:xfrm>
            <a:off x="2181225" y="1315134"/>
            <a:ext cx="6134100" cy="2585323"/>
          </a:xfrm>
          <a:prstGeom prst="rect">
            <a:avLst/>
          </a:prstGeom>
        </p:spPr>
        <p:txBody>
          <a:bodyPr wrap="square">
            <a:spAutoFit/>
          </a:bodyPr>
          <a:lstStyle/>
          <a:p>
            <a:pPr lvl="0" eaLnBrk="0" fontAlgn="base" hangingPunct="0">
              <a:lnSpc>
                <a:spcPct val="100000"/>
              </a:lnSpc>
              <a:spcBef>
                <a:spcPct val="0"/>
              </a:spcBef>
              <a:spcAft>
                <a:spcPct val="0"/>
              </a:spcAft>
            </a:pPr>
            <a:r>
              <a:rPr lang="es-MX" altLang="es-MX" b="1" i="1" dirty="0">
                <a:solidFill>
                  <a:srgbClr val="385623"/>
                </a:solidFill>
                <a:latin typeface="Calibri" panose="020F0502020204030204" pitchFamily="34" charset="0"/>
                <a:ea typeface="Calibri" panose="020F0502020204030204" pitchFamily="34" charset="0"/>
                <a:cs typeface="Calibri" panose="020F0502020204030204" pitchFamily="34" charset="0"/>
              </a:rPr>
              <a:t>                                             CAMPUS 2</a:t>
            </a:r>
            <a:endParaRPr lang="es-MX" altLang="es-MX" dirty="0"/>
          </a:p>
          <a:p>
            <a:pPr lvl="0" eaLnBrk="0" fontAlgn="base" hangingPunct="0">
              <a:lnSpc>
                <a:spcPct val="100000"/>
              </a:lnSpc>
              <a:spcBef>
                <a:spcPct val="0"/>
              </a:spcBef>
              <a:spcAft>
                <a:spcPct val="0"/>
              </a:spcAft>
            </a:pPr>
            <a:r>
              <a:rPr lang="es-MX" altLang="es-MX" b="1" i="1" dirty="0">
                <a:solidFill>
                  <a:srgbClr val="385623"/>
                </a:solidFill>
                <a:latin typeface="Calibri" panose="020F0502020204030204" pitchFamily="34" charset="0"/>
                <a:ea typeface="Calibri" panose="020F0502020204030204" pitchFamily="34" charset="0"/>
                <a:cs typeface="Calibri" panose="020F0502020204030204" pitchFamily="34" charset="0"/>
              </a:rPr>
              <a:t>                                          GRUPO G4-20              </a:t>
            </a:r>
            <a:endParaRPr lang="es-MX" altLang="es-MX" dirty="0"/>
          </a:p>
          <a:p>
            <a:pPr lvl="0" eaLnBrk="0" fontAlgn="base" hangingPunct="0">
              <a:lnSpc>
                <a:spcPct val="100000"/>
              </a:lnSpc>
              <a:spcBef>
                <a:spcPct val="0"/>
              </a:spcBef>
              <a:spcAft>
                <a:spcPct val="0"/>
              </a:spcAft>
            </a:pPr>
            <a:r>
              <a:rPr lang="es-MX" altLang="es-MX" b="1" i="1" dirty="0">
                <a:solidFill>
                  <a:srgbClr val="70AD47"/>
                </a:solidFill>
                <a:latin typeface="Calibri" panose="020F0502020204030204" pitchFamily="34" charset="0"/>
                <a:ea typeface="Calibri" panose="020F0502020204030204" pitchFamily="34" charset="0"/>
                <a:cs typeface="Calibri" panose="020F0502020204030204" pitchFamily="34" charset="0"/>
              </a:rPr>
              <a:t>                                            MODULO 23</a:t>
            </a:r>
            <a:endParaRPr lang="es-MX" altLang="es-MX" dirty="0"/>
          </a:p>
          <a:p>
            <a:pPr lvl="0" eaLnBrk="0" fontAlgn="base" hangingPunct="0">
              <a:lnSpc>
                <a:spcPct val="100000"/>
              </a:lnSpc>
              <a:spcBef>
                <a:spcPct val="0"/>
              </a:spcBef>
              <a:spcAft>
                <a:spcPct val="0"/>
              </a:spcAft>
            </a:pPr>
            <a:r>
              <a:rPr lang="es-MX" altLang="es-MX" b="1" i="1" dirty="0">
                <a:solidFill>
                  <a:srgbClr val="70AD47"/>
                </a:solidFill>
                <a:latin typeface="Calibri" panose="020F0502020204030204" pitchFamily="34" charset="0"/>
                <a:ea typeface="Calibri" panose="020F0502020204030204" pitchFamily="34" charset="0"/>
                <a:cs typeface="Calibri" panose="020F0502020204030204" pitchFamily="34" charset="0"/>
              </a:rPr>
              <a:t>                                             SEMANA 2</a:t>
            </a:r>
            <a:endParaRPr lang="es-MX" altLang="es-MX"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lvl="0" eaLnBrk="0" fontAlgn="base" hangingPunct="0">
              <a:lnSpc>
                <a:spcPct val="100000"/>
              </a:lnSpc>
              <a:spcBef>
                <a:spcPct val="0"/>
              </a:spcBef>
              <a:spcAft>
                <a:spcPct val="0"/>
              </a:spcAft>
            </a:pPr>
            <a:r>
              <a:rPr lang="es-MX" altLang="es-MX" b="1" dirty="0">
                <a:solidFill>
                  <a:srgbClr val="833C0B"/>
                </a:solidFill>
                <a:latin typeface="Calibri Light" panose="020F0302020204030204" pitchFamily="34" charset="0"/>
                <a:ea typeface="Times New Roman" panose="02020603050405020304" pitchFamily="18" charset="0"/>
                <a:cs typeface="Calibri" panose="020F0502020204030204" pitchFamily="34" charset="0"/>
              </a:rPr>
              <a:t>                                               Actividad 4</a:t>
            </a:r>
            <a:endParaRPr lang="es-MX" altLang="es-MX"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s-MX" altLang="es-MX" b="1" dirty="0">
                <a:solidFill>
                  <a:srgbClr val="833C0B"/>
                </a:solidFill>
                <a:ea typeface="Times New Roman" panose="02020603050405020304" pitchFamily="18" charset="0"/>
                <a:cs typeface="Calibri" panose="020F0502020204030204" pitchFamily="34" charset="0"/>
              </a:rPr>
              <a:t>                </a:t>
            </a:r>
            <a:r>
              <a:rPr lang="es-MX" altLang="es-MX" b="1" dirty="0">
                <a:solidFill>
                  <a:schemeClr val="accent4">
                    <a:lumMod val="50000"/>
                  </a:schemeClr>
                </a:solidFill>
                <a:latin typeface="Arial" panose="020B0604020202020204" pitchFamily="34" charset="0"/>
                <a:ea typeface="Times New Roman" panose="02020603050405020304" pitchFamily="18" charset="0"/>
                <a:cs typeface="Calibri" panose="020F0502020204030204" pitchFamily="34" charset="0"/>
              </a:rPr>
              <a:t>“</a:t>
            </a:r>
            <a:r>
              <a:rPr lang="es-MX" b="1" dirty="0">
                <a:solidFill>
                  <a:schemeClr val="accent4">
                    <a:lumMod val="50000"/>
                  </a:schemeClr>
                </a:solidFill>
              </a:rPr>
              <a:t>Fase 4: Organización. Recursos”</a:t>
            </a:r>
          </a:p>
          <a:p>
            <a:pPr eaLnBrk="0" fontAlgn="base" hangingPunct="0">
              <a:spcBef>
                <a:spcPct val="0"/>
              </a:spcBef>
              <a:spcAft>
                <a:spcPct val="0"/>
              </a:spcAft>
            </a:pPr>
            <a:r>
              <a:rPr lang="es-MX" altLang="es-MX" b="1" dirty="0">
                <a:solidFill>
                  <a:schemeClr val="accent2">
                    <a:lumMod val="50000"/>
                  </a:schemeClr>
                </a:solidFill>
                <a:latin typeface="Arial" panose="020B0604020202020204" pitchFamily="34" charset="0"/>
                <a:ea typeface="Times New Roman" panose="02020603050405020304" pitchFamily="18" charset="0"/>
                <a:cs typeface="Calibri" panose="020F0502020204030204" pitchFamily="34" charset="0"/>
              </a:rPr>
              <a:t>”</a:t>
            </a:r>
            <a:endParaRPr lang="es-MX" altLang="es-MX" b="1" dirty="0">
              <a:solidFill>
                <a:schemeClr val="accent2">
                  <a:lumMod val="50000"/>
                </a:schemeClr>
              </a:solidFill>
              <a:latin typeface="Arial" panose="020B0604020202020204" pitchFamily="34" charset="0"/>
              <a:ea typeface="Times New Roman" panose="02020603050405020304" pitchFamily="18" charset="0"/>
            </a:endParaRPr>
          </a:p>
          <a:p>
            <a:pPr lvl="0" eaLnBrk="0" fontAlgn="base" hangingPunct="0">
              <a:lnSpc>
                <a:spcPct val="100000"/>
              </a:lnSpc>
              <a:spcBef>
                <a:spcPct val="0"/>
              </a:spcBef>
              <a:spcAft>
                <a:spcPct val="0"/>
              </a:spcAft>
            </a:pPr>
            <a:r>
              <a:rPr lang="es-MX" altLang="es-MX" b="1" dirty="0">
                <a:solidFill>
                  <a:srgbClr val="833C0B"/>
                </a:solidFill>
                <a:latin typeface="Arial" panose="020B0604020202020204" pitchFamily="34" charset="0"/>
                <a:ea typeface="Times New Roman" panose="02020603050405020304" pitchFamily="18" charset="0"/>
              </a:rPr>
              <a:t>                                     </a:t>
            </a:r>
            <a:r>
              <a:rPr lang="es-MX" altLang="es-MX" b="1" i="1" dirty="0">
                <a:solidFill>
                  <a:srgbClr val="1F4E79"/>
                </a:solidFill>
                <a:latin typeface="Arial" panose="020B0604020202020204" pitchFamily="34" charset="0"/>
                <a:ea typeface="Times New Roman" panose="02020603050405020304" pitchFamily="18" charset="0"/>
                <a:cs typeface="Calibri" panose="020F0502020204030204" pitchFamily="34" charset="0"/>
              </a:rPr>
              <a:t>Facilitador</a:t>
            </a:r>
          </a:p>
          <a:p>
            <a:pPr lvl="0" eaLnBrk="0" fontAlgn="base" hangingPunct="0">
              <a:lnSpc>
                <a:spcPct val="100000"/>
              </a:lnSpc>
              <a:spcBef>
                <a:spcPct val="0"/>
              </a:spcBef>
              <a:spcAft>
                <a:spcPct val="0"/>
              </a:spcAft>
            </a:pPr>
            <a:r>
              <a:rPr lang="es-MX" altLang="es-MX" b="1" dirty="0">
                <a:solidFill>
                  <a:srgbClr val="1F4E79"/>
                </a:solidFill>
                <a:latin typeface="Calibri" panose="020F0502020204030204" pitchFamily="34" charset="0"/>
                <a:ea typeface="Calibri" panose="020F0502020204030204" pitchFamily="34" charset="0"/>
                <a:cs typeface="Times New Roman" panose="02020603050405020304" pitchFamily="18" charset="0"/>
              </a:rPr>
              <a:t>                                 </a:t>
            </a:r>
            <a:r>
              <a:rPr lang="es-MX" b="1" dirty="0">
                <a:solidFill>
                  <a:schemeClr val="accent5">
                    <a:lumMod val="50000"/>
                  </a:schemeClr>
                </a:solidFill>
              </a:rPr>
              <a:t>LILIANA MIRANDA LUQUE</a:t>
            </a:r>
            <a:endParaRPr lang="es-MX" altLang="es-MX" b="1" dirty="0">
              <a:solidFill>
                <a:schemeClr val="accent5">
                  <a:lumMod val="50000"/>
                </a:schemeClr>
              </a:solidFill>
            </a:endParaRPr>
          </a:p>
        </p:txBody>
      </p:sp>
      <p:sp>
        <p:nvSpPr>
          <p:cNvPr id="5" name="Rectángulo 4">
            <a:extLst>
              <a:ext uri="{FF2B5EF4-FFF2-40B4-BE49-F238E27FC236}">
                <a16:creationId xmlns:a16="http://schemas.microsoft.com/office/drawing/2014/main" id="{4A869CCA-7D07-4428-B28C-779989443976}"/>
              </a:ext>
            </a:extLst>
          </p:cNvPr>
          <p:cNvSpPr/>
          <p:nvPr/>
        </p:nvSpPr>
        <p:spPr>
          <a:xfrm>
            <a:off x="4000500" y="495985"/>
            <a:ext cx="6096000" cy="646331"/>
          </a:xfrm>
          <a:prstGeom prst="rect">
            <a:avLst/>
          </a:prstGeom>
        </p:spPr>
        <p:txBody>
          <a:bodyPr>
            <a:spAutoFit/>
          </a:bodyPr>
          <a:lstStyle/>
          <a:p>
            <a:r>
              <a:rPr lang="es-MX" altLang="es-MX" b="1" i="1" dirty="0">
                <a:solidFill>
                  <a:srgbClr val="0D0D0D"/>
                </a:solidFill>
                <a:ea typeface="Calibri" panose="020F0502020204030204" pitchFamily="34" charset="0"/>
                <a:cs typeface="Calibri" panose="020F0502020204030204" pitchFamily="34" charset="0"/>
              </a:rPr>
              <a:t>PREPA EN LINEA-SEP </a:t>
            </a:r>
            <a:br>
              <a:rPr lang="es-MX" altLang="es-MX" dirty="0"/>
            </a:br>
            <a:r>
              <a:rPr lang="es-MX" altLang="es-MX" b="1" i="1" dirty="0">
                <a:ea typeface="Calibri" panose="020F0502020204030204" pitchFamily="34" charset="0"/>
                <a:cs typeface="Calibri" panose="020F0502020204030204" pitchFamily="34" charset="0"/>
              </a:rPr>
              <a:t>CUARTA GENERACION</a:t>
            </a:r>
            <a:endParaRPr lang="es-MX" dirty="0"/>
          </a:p>
        </p:txBody>
      </p:sp>
      <p:sp>
        <p:nvSpPr>
          <p:cNvPr id="6" name="Rectángulo 5">
            <a:extLst>
              <a:ext uri="{FF2B5EF4-FFF2-40B4-BE49-F238E27FC236}">
                <a16:creationId xmlns:a16="http://schemas.microsoft.com/office/drawing/2014/main" id="{0A5040A0-B165-4B4C-BB73-B2E2B0AC9879}"/>
              </a:ext>
            </a:extLst>
          </p:cNvPr>
          <p:cNvSpPr/>
          <p:nvPr/>
        </p:nvSpPr>
        <p:spPr>
          <a:xfrm>
            <a:off x="2181225" y="3900785"/>
            <a:ext cx="6096000" cy="923330"/>
          </a:xfrm>
          <a:prstGeom prst="rect">
            <a:avLst/>
          </a:prstGeom>
        </p:spPr>
        <p:txBody>
          <a:bodyPr>
            <a:spAutoFit/>
          </a:bodyPr>
          <a:lstStyle/>
          <a:p>
            <a:pPr lvl="0" algn="ctr" eaLnBrk="0" fontAlgn="base" hangingPunct="0">
              <a:spcBef>
                <a:spcPct val="0"/>
              </a:spcBef>
              <a:spcAft>
                <a:spcPct val="0"/>
              </a:spcAft>
            </a:pPr>
            <a:r>
              <a:rPr lang="es-MX" altLang="es-MX" b="1" i="1" dirty="0">
                <a:solidFill>
                  <a:srgbClr val="4472C4"/>
                </a:solidFill>
                <a:latin typeface="Calibri" panose="020F0502020204030204" pitchFamily="34" charset="0"/>
                <a:ea typeface="Calibri" panose="020F0502020204030204" pitchFamily="34" charset="0"/>
                <a:cs typeface="Calibri" panose="020F0502020204030204" pitchFamily="34" charset="0"/>
              </a:rPr>
              <a:t>Alumno: Francisco Hernández Morales</a:t>
            </a:r>
            <a:endParaRPr lang="es-MX" altLang="es-MX" sz="1050" dirty="0"/>
          </a:p>
          <a:p>
            <a:pPr lvl="0" algn="ctr" eaLnBrk="0" fontAlgn="base" hangingPunct="0">
              <a:spcBef>
                <a:spcPct val="0"/>
              </a:spcBef>
              <a:spcAft>
                <a:spcPct val="0"/>
              </a:spcAft>
            </a:pPr>
            <a:r>
              <a:rPr lang="es-MX" altLang="es-MX" b="1" i="1" dirty="0">
                <a:solidFill>
                  <a:srgbClr val="525252"/>
                </a:solidFill>
                <a:latin typeface="Calibri" panose="020F0502020204030204" pitchFamily="34" charset="0"/>
                <a:ea typeface="Calibri" panose="020F0502020204030204" pitchFamily="34" charset="0"/>
                <a:cs typeface="Calibri" panose="020F0502020204030204" pitchFamily="34" charset="0"/>
              </a:rPr>
              <a:t>  Fecha:</a:t>
            </a:r>
            <a:endParaRPr lang="es-MX" altLang="es-MX" b="1" i="1" dirty="0">
              <a:solidFill>
                <a:srgbClr val="525252"/>
              </a:solidFill>
              <a:ea typeface="Calibri" panose="020F0502020204030204" pitchFamily="34" charset="0"/>
              <a:cs typeface="Calibri" panose="020F0502020204030204" pitchFamily="34" charset="0"/>
            </a:endParaRPr>
          </a:p>
          <a:p>
            <a:pPr lvl="0" algn="ctr" eaLnBrk="0" fontAlgn="base" hangingPunct="0">
              <a:spcBef>
                <a:spcPct val="0"/>
              </a:spcBef>
              <a:spcAft>
                <a:spcPct val="0"/>
              </a:spcAft>
            </a:pPr>
            <a:r>
              <a:rPr lang="es-MX" altLang="es-MX" b="1" i="1" dirty="0">
                <a:solidFill>
                  <a:srgbClr val="525252"/>
                </a:solidFill>
                <a:latin typeface="Arial" panose="020B0604020202020204" pitchFamily="34" charset="0"/>
                <a:ea typeface="Calibri" panose="020F0502020204030204" pitchFamily="34" charset="0"/>
                <a:cs typeface="Calibri" panose="020F0502020204030204" pitchFamily="34" charset="0"/>
              </a:rPr>
              <a:t>12 de octubre 2017</a:t>
            </a:r>
            <a:r>
              <a:rPr lang="es-MX" altLang="es-MX" sz="1050" dirty="0">
                <a:latin typeface="Arial" panose="020B0604020202020204" pitchFamily="34" charset="0"/>
              </a:rPr>
              <a:t>   </a:t>
            </a:r>
            <a:endParaRPr lang="es-MX" altLang="es-MX" sz="2400" dirty="0">
              <a:latin typeface="Arial" panose="020B0604020202020204" pitchFamily="34" charset="0"/>
            </a:endParaRPr>
          </a:p>
        </p:txBody>
      </p:sp>
      <p:pic>
        <p:nvPicPr>
          <p:cNvPr id="7" name="Imagen 6">
            <a:extLst>
              <a:ext uri="{FF2B5EF4-FFF2-40B4-BE49-F238E27FC236}">
                <a16:creationId xmlns:a16="http://schemas.microsoft.com/office/drawing/2014/main" id="{1FB131EA-6161-4931-A892-D5CA8290F399}"/>
              </a:ext>
            </a:extLst>
          </p:cNvPr>
          <p:cNvPicPr/>
          <p:nvPr/>
        </p:nvPicPr>
        <p:blipFill>
          <a:blip r:embed="rId2">
            <a:extLst>
              <a:ext uri="{28A0092B-C50C-407E-A947-70E740481C1C}">
                <a14:useLocalDpi xmlns:a14="http://schemas.microsoft.com/office/drawing/2010/main" val="0"/>
              </a:ext>
            </a:extLst>
          </a:blip>
          <a:stretch>
            <a:fillRect/>
          </a:stretch>
        </p:blipFill>
        <p:spPr>
          <a:xfrm>
            <a:off x="537738" y="1283498"/>
            <a:ext cx="2295518" cy="1959938"/>
          </a:xfrm>
          <a:prstGeom prst="roundRect">
            <a:avLst>
              <a:gd name="adj" fmla="val 8594"/>
            </a:avLst>
          </a:prstGeom>
          <a:solidFill>
            <a:srgbClr val="FFFFFF">
              <a:shade val="85000"/>
            </a:srgbClr>
          </a:solidFill>
          <a:ln w="28575">
            <a:solidFill>
              <a:schemeClr val="tx1"/>
            </a:solidFill>
          </a:ln>
          <a:effectLst/>
          <a:scene3d>
            <a:camera prst="orthographicFront"/>
            <a:lightRig rig="threePt" dir="t"/>
          </a:scene3d>
          <a:sp3d>
            <a:bevelT prst="slope"/>
          </a:sp3d>
        </p:spPr>
      </p:pic>
      <p:pic>
        <p:nvPicPr>
          <p:cNvPr id="8" name="Imagen 3" descr="DSC00029">
            <a:extLst>
              <a:ext uri="{FF2B5EF4-FFF2-40B4-BE49-F238E27FC236}">
                <a16:creationId xmlns:a16="http://schemas.microsoft.com/office/drawing/2014/main" id="{D9F4B984-3AA1-4813-87C9-3A419694AB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2437" t="8121" r="18590"/>
          <a:stretch>
            <a:fillRect/>
          </a:stretch>
        </p:blipFill>
        <p:spPr bwMode="auto">
          <a:xfrm>
            <a:off x="9205912" y="1059338"/>
            <a:ext cx="2059443" cy="2408258"/>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 name="CuadroTexto 1">
            <a:extLst>
              <a:ext uri="{FF2B5EF4-FFF2-40B4-BE49-F238E27FC236}">
                <a16:creationId xmlns:a16="http://schemas.microsoft.com/office/drawing/2014/main" id="{3348C36C-ACAB-45E3-B799-457DF68E0BC4}"/>
              </a:ext>
            </a:extLst>
          </p:cNvPr>
          <p:cNvSpPr txBox="1"/>
          <p:nvPr/>
        </p:nvSpPr>
        <p:spPr>
          <a:xfrm>
            <a:off x="3467099" y="5353050"/>
            <a:ext cx="4467225" cy="1138773"/>
          </a:xfrm>
          <a:prstGeom prst="rect">
            <a:avLst/>
          </a:prstGeom>
          <a:noFill/>
        </p:spPr>
        <p:txBody>
          <a:bodyPr wrap="square" rtlCol="0">
            <a:spAutoFit/>
          </a:bodyPr>
          <a:lstStyle/>
          <a:p>
            <a:r>
              <a:rPr lang="es-MX" sz="1400" b="1" dirty="0">
                <a:solidFill>
                  <a:schemeClr val="accent4">
                    <a:lumMod val="50000"/>
                  </a:schemeClr>
                </a:solidFill>
                <a:latin typeface="Calibri" panose="020F0502020204030204" pitchFamily="34" charset="0"/>
              </a:rPr>
              <a:t>Anexo link del video:</a:t>
            </a:r>
            <a:r>
              <a:rPr lang="es-MX" sz="1200" b="1" dirty="0">
                <a:latin typeface="Calibri" panose="020F0502020204030204" pitchFamily="34" charset="0"/>
              </a:rPr>
              <a:t> </a:t>
            </a:r>
            <a:r>
              <a:rPr lang="es-MX" sz="1400" b="1" u="sng" dirty="0">
                <a:hlinkClick r:id="rId4"/>
              </a:rPr>
              <a:t>https://drive.google.com/open?id=0B5UyRvGRYxj2OGpXZnYteWptaEU</a:t>
            </a:r>
            <a:endParaRPr lang="es-MX" sz="1400" b="1" dirty="0"/>
          </a:p>
          <a:p>
            <a:r>
              <a:rPr lang="es-MX" sz="1400" b="1" dirty="0"/>
              <a:t> </a:t>
            </a:r>
          </a:p>
          <a:p>
            <a:endParaRPr lang="es-MX" sz="1200" dirty="0">
              <a:latin typeface="Calibri" panose="020F0502020204030204" pitchFamily="34" charset="0"/>
            </a:endParaRPr>
          </a:p>
        </p:txBody>
      </p:sp>
    </p:spTree>
    <p:extLst>
      <p:ext uri="{BB962C8B-B14F-4D97-AF65-F5344CB8AC3E}">
        <p14:creationId xmlns:p14="http://schemas.microsoft.com/office/powerpoint/2010/main" val="411623716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1523BFA1-E51B-482A-8317-3268B6363B6D}"/>
              </a:ext>
            </a:extLst>
          </p:cNvPr>
          <p:cNvSpPr/>
          <p:nvPr/>
        </p:nvSpPr>
        <p:spPr>
          <a:xfrm>
            <a:off x="723900" y="447675"/>
            <a:ext cx="10820400" cy="4362861"/>
          </a:xfrm>
          <a:prstGeom prst="rect">
            <a:avLst/>
          </a:prstGeom>
        </p:spPr>
        <p:txBody>
          <a:bodyPr wrap="square">
            <a:spAutoFit/>
          </a:bodyPr>
          <a:lstStyle/>
          <a:p>
            <a:pPr algn="just">
              <a:lnSpc>
                <a:spcPct val="107000"/>
              </a:lnSpc>
              <a:spcAft>
                <a:spcPts val="800"/>
              </a:spcAft>
            </a:pPr>
            <a:r>
              <a:rPr lang="es-MX" sz="1200" dirty="0">
                <a:latin typeface="Calibri" panose="020F0502020204030204" pitchFamily="34" charset="0"/>
                <a:ea typeface="Calibri" panose="020F0502020204030204" pitchFamily="34" charset="0"/>
                <a:cs typeface="Times New Roman" panose="02020603050405020304" pitchFamily="18" charset="0"/>
              </a:rPr>
              <a:t>En mi actividad Compartiré tabla con las actividades que necesito realizar en mi proyecto, un diagrama de flujo y el link para compartir mi video.</a:t>
            </a:r>
          </a:p>
          <a:p>
            <a:pPr algn="just"/>
            <a:r>
              <a:rPr lang="es-MX" sz="1200" dirty="0">
                <a:latin typeface="Times New Roman" panose="02020603050405020304" pitchFamily="18" charset="0"/>
                <a:ea typeface="Times New Roman" panose="02020603050405020304" pitchFamily="18" charset="0"/>
              </a:rPr>
              <a:t>Mi proyecto trata de la reubicación del centro de rehabilitación social de Pachuca, Hidalgo. </a:t>
            </a:r>
            <a:r>
              <a:rPr lang="es-MX" sz="1200" dirty="0">
                <a:latin typeface="Calibri" panose="020F0502020204030204" pitchFamily="34" charset="0"/>
                <a:ea typeface="Times New Roman" panose="02020603050405020304" pitchFamily="18" charset="0"/>
              </a:rPr>
              <a:t>Uno de los problemas que existe en mi comunidad es el peligro que representa la fuga de reos ya que, estos buscan refugio en las casas cercanas, lo que pone en peligro a las familias llegando incluso a privar de la vida a las personas que habitan la casa, esto lo hacen para proteger su identidad; en otras ocasiones violan y roban para tener recursos y continuar su huida, el despliegue de autos policiacos el allanamiento por parte de los elementos por encontrar a los fugitivos pone en riesgo a los vecinos que si por alguna razón algún reo es hallado en su domicilio es arraigado por presunción de cómplice y muchas ocasiones no se cuenta con recursos para hacer frente a una situación de esta magnitud.</a:t>
            </a:r>
            <a:endParaRPr lang="es-MX" sz="1200" dirty="0">
              <a:latin typeface="Times New Roman" panose="02020603050405020304" pitchFamily="18" charset="0"/>
              <a:ea typeface="Times New Roman" panose="02020603050405020304" pitchFamily="18" charset="0"/>
            </a:endParaRPr>
          </a:p>
          <a:p>
            <a:pPr algn="just"/>
            <a:r>
              <a:rPr lang="es-MX" sz="1200" dirty="0">
                <a:latin typeface="Calibri" panose="020F0502020204030204" pitchFamily="34" charset="0"/>
                <a:ea typeface="Times New Roman" panose="02020603050405020304" pitchFamily="18" charset="0"/>
              </a:rPr>
              <a:t>Quiero participar en atender esta situación porque, en las afueras de este centro penitenciario hay mucha gente que espera ver a sus familiares o amigos, pero bajo este pretexto también se hayan personas ajenas a los internos que buscan extorsionar a los familiares, argumentando que conocen el sistema y pueden sacar en libertad a algún reo; al haber muchas personas y no haber servicios sanitarios algunos hacen sus necesidades en la banqueta ,generan basura, y el vocabulario que en su mayoría usan es altisonante, y por ahí transitan los padres de familia con sus niños o los niños solos ya que es paso obligado para llegar a las escuelas y cuando hay algún operativo por situaciones de conflictos internos o fugas; las personas que transitan en la calle así como las que están en sus viviendas están en peligro.</a:t>
            </a:r>
          </a:p>
          <a:p>
            <a:pPr algn="just"/>
            <a:endParaRPr lang="es-MX" sz="1200" b="1" dirty="0">
              <a:latin typeface="Calibri" panose="020F0502020204030204" pitchFamily="34" charset="0"/>
              <a:ea typeface="Times New Roman" panose="02020603050405020304" pitchFamily="18" charset="0"/>
            </a:endParaRPr>
          </a:p>
          <a:p>
            <a:pPr algn="just"/>
            <a:r>
              <a:rPr lang="es-MX" sz="1400" b="1" dirty="0">
                <a:latin typeface="Calibri" panose="020F0502020204030204" pitchFamily="34" charset="0"/>
                <a:ea typeface="Times New Roman" panose="02020603050405020304" pitchFamily="18" charset="0"/>
              </a:rPr>
              <a:t>Los recursos o elementos que necesito para lograr mis objetivos y metas son los siguientes:</a:t>
            </a:r>
          </a:p>
          <a:p>
            <a:pPr algn="just"/>
            <a:endParaRPr lang="es-MX" sz="1400" b="1" dirty="0">
              <a:latin typeface="Calibri" panose="020F0502020204030204" pitchFamily="34" charset="0"/>
              <a:ea typeface="Times New Roman" panose="02020603050405020304" pitchFamily="18" charset="0"/>
            </a:endParaRPr>
          </a:p>
          <a:p>
            <a:pPr algn="just"/>
            <a:r>
              <a:rPr lang="es-MX" sz="1400" dirty="0">
                <a:latin typeface="Calibri" panose="020F0502020204030204" pitchFamily="34" charset="0"/>
                <a:ea typeface="Times New Roman" panose="02020603050405020304" pitchFamily="18" charset="0"/>
              </a:rPr>
              <a:t>. </a:t>
            </a:r>
            <a:r>
              <a:rPr lang="es-MX" sz="1200" b="1" dirty="0">
                <a:latin typeface="Calibri" panose="020F0502020204030204" pitchFamily="34" charset="0"/>
                <a:ea typeface="Times New Roman" panose="02020603050405020304" pitchFamily="18" charset="0"/>
              </a:rPr>
              <a:t>Recursos tecnológicos: </a:t>
            </a:r>
            <a:r>
              <a:rPr lang="es-MX" sz="1200" dirty="0">
                <a:latin typeface="Calibri" panose="020F0502020204030204" pitchFamily="34" charset="0"/>
                <a:ea typeface="Times New Roman" panose="02020603050405020304" pitchFamily="18" charset="0"/>
              </a:rPr>
              <a:t>una computadora que tenga acceso a internet para poder compartir la información en las redes sociales de dispositivos móviles, celulares para tener comunicación con los vecinos, un software para administrar y planificar los trabajos; con los recursos tecnológicos podemos desarrollar y planificar mejor el proyecto.</a:t>
            </a:r>
          </a:p>
          <a:p>
            <a:pPr algn="just"/>
            <a:endParaRPr lang="es-MX" sz="1200" dirty="0">
              <a:latin typeface="Calibri" panose="020F0502020204030204" pitchFamily="34" charset="0"/>
              <a:ea typeface="Times New Roman" panose="02020603050405020304" pitchFamily="18" charset="0"/>
            </a:endParaRPr>
          </a:p>
          <a:p>
            <a:pPr algn="just"/>
            <a:r>
              <a:rPr lang="es-MX" sz="1200" b="1" dirty="0">
                <a:latin typeface="Calibri" panose="020F0502020204030204" pitchFamily="34" charset="0"/>
                <a:ea typeface="Times New Roman" panose="02020603050405020304" pitchFamily="18" charset="0"/>
              </a:rPr>
              <a:t>. Recursos humanos: </a:t>
            </a:r>
            <a:r>
              <a:rPr lang="es-MX" sz="1200" dirty="0">
                <a:latin typeface="Calibri" panose="020F0502020204030204" pitchFamily="34" charset="0"/>
                <a:ea typeface="Times New Roman" panose="02020603050405020304" pitchFamily="18" charset="0"/>
              </a:rPr>
              <a:t>de estos depende el manejo de los recursos para un buen funcionamiento, en este caso el director del penal y el personal técnico.</a:t>
            </a:r>
          </a:p>
          <a:p>
            <a:pPr algn="just"/>
            <a:endParaRPr lang="es-MX" sz="1200" dirty="0">
              <a:latin typeface="Calibri" panose="020F0502020204030204" pitchFamily="34" charset="0"/>
              <a:ea typeface="Times New Roman" panose="02020603050405020304" pitchFamily="18" charset="0"/>
            </a:endParaRPr>
          </a:p>
          <a:p>
            <a:pPr algn="just"/>
            <a:r>
              <a:rPr lang="es-MX" sz="1200" b="1" dirty="0">
                <a:latin typeface="Calibri" panose="020F0502020204030204" pitchFamily="34" charset="0"/>
                <a:ea typeface="Times New Roman" panose="02020603050405020304" pitchFamily="18" charset="0"/>
              </a:rPr>
              <a:t>. Recursos financieros: </a:t>
            </a:r>
            <a:r>
              <a:rPr lang="es-MX" sz="1200" dirty="0">
                <a:latin typeface="Calibri" panose="020F0502020204030204" pitchFamily="34" charset="0"/>
                <a:ea typeface="Times New Roman" panose="02020603050405020304" pitchFamily="18" charset="0"/>
              </a:rPr>
              <a:t>los recursos para tramites será por cooperación de los vecinos , la realización del proyecto construcción del inmueble estará a cargo del gobierno.</a:t>
            </a:r>
          </a:p>
          <a:p>
            <a:pPr algn="just"/>
            <a:endParaRPr lang="es-MX" sz="1200" dirty="0">
              <a:latin typeface="Calibri" panose="020F0502020204030204" pitchFamily="34" charset="0"/>
              <a:ea typeface="Times New Roman" panose="02020603050405020304" pitchFamily="18" charset="0"/>
            </a:endParaRPr>
          </a:p>
          <a:p>
            <a:pPr algn="just"/>
            <a:r>
              <a:rPr lang="es-MX" sz="1200" b="1" dirty="0">
                <a:latin typeface="Calibri" panose="020F0502020204030204" pitchFamily="34" charset="0"/>
                <a:ea typeface="Times New Roman" panose="02020603050405020304" pitchFamily="18" charset="0"/>
              </a:rPr>
              <a:t>. Recursos materiales: </a:t>
            </a:r>
            <a:r>
              <a:rPr lang="es-MX" sz="1200" dirty="0">
                <a:latin typeface="Calibri" panose="020F0502020204030204" pitchFamily="34" charset="0"/>
                <a:ea typeface="Times New Roman" panose="02020603050405020304" pitchFamily="18" charset="0"/>
              </a:rPr>
              <a:t>un equipo de sonido, un salón para las reuniones, un proyector para mostrar de manera visual en que consiste el proyecto.</a:t>
            </a:r>
            <a:endParaRPr lang="es-MX"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16476631"/>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ector recto 8">
            <a:extLst>
              <a:ext uri="{FF2B5EF4-FFF2-40B4-BE49-F238E27FC236}">
                <a16:creationId xmlns:a16="http://schemas.microsoft.com/office/drawing/2014/main" id="{AC889F8D-CC37-4A58-824F-7AF3541A186E}"/>
              </a:ext>
            </a:extLst>
          </p:cNvPr>
          <p:cNvCxnSpPr/>
          <p:nvPr/>
        </p:nvCxnSpPr>
        <p:spPr>
          <a:xfrm flipH="1">
            <a:off x="7489825" y="5010150"/>
            <a:ext cx="0" cy="20955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1" name="Tabla 10">
            <a:extLst>
              <a:ext uri="{FF2B5EF4-FFF2-40B4-BE49-F238E27FC236}">
                <a16:creationId xmlns:a16="http://schemas.microsoft.com/office/drawing/2014/main" id="{982F7CC7-F8E2-4A0B-993C-C74D06153064}"/>
              </a:ext>
            </a:extLst>
          </p:cNvPr>
          <p:cNvGraphicFramePr>
            <a:graphicFrameLocks noGrp="1"/>
          </p:cNvGraphicFramePr>
          <p:nvPr>
            <p:extLst>
              <p:ext uri="{D42A27DB-BD31-4B8C-83A1-F6EECF244321}">
                <p14:modId xmlns:p14="http://schemas.microsoft.com/office/powerpoint/2010/main" val="3004408086"/>
              </p:ext>
            </p:extLst>
          </p:nvPr>
        </p:nvGraphicFramePr>
        <p:xfrm>
          <a:off x="933451" y="733424"/>
          <a:ext cx="9563100" cy="5701949"/>
        </p:xfrm>
        <a:graphic>
          <a:graphicData uri="http://schemas.openxmlformats.org/drawingml/2006/table">
            <a:tbl>
              <a:tblPr firstRow="1" firstCol="1" bandRow="1">
                <a:tableStyleId>{93296810-A885-4BE3-A3E7-6D5BEEA58F35}</a:tableStyleId>
              </a:tblPr>
              <a:tblGrid>
                <a:gridCol w="1906122">
                  <a:extLst>
                    <a:ext uri="{9D8B030D-6E8A-4147-A177-3AD203B41FA5}">
                      <a16:colId xmlns:a16="http://schemas.microsoft.com/office/drawing/2014/main" val="1061754667"/>
                    </a:ext>
                  </a:extLst>
                </a:gridCol>
                <a:gridCol w="1799626">
                  <a:extLst>
                    <a:ext uri="{9D8B030D-6E8A-4147-A177-3AD203B41FA5}">
                      <a16:colId xmlns:a16="http://schemas.microsoft.com/office/drawing/2014/main" val="1198340516"/>
                    </a:ext>
                  </a:extLst>
                </a:gridCol>
                <a:gridCol w="1307752">
                  <a:extLst>
                    <a:ext uri="{9D8B030D-6E8A-4147-A177-3AD203B41FA5}">
                      <a16:colId xmlns:a16="http://schemas.microsoft.com/office/drawing/2014/main" val="2980406297"/>
                    </a:ext>
                  </a:extLst>
                </a:gridCol>
                <a:gridCol w="1307752">
                  <a:extLst>
                    <a:ext uri="{9D8B030D-6E8A-4147-A177-3AD203B41FA5}">
                      <a16:colId xmlns:a16="http://schemas.microsoft.com/office/drawing/2014/main" val="2598437249"/>
                    </a:ext>
                  </a:extLst>
                </a:gridCol>
                <a:gridCol w="1620924">
                  <a:extLst>
                    <a:ext uri="{9D8B030D-6E8A-4147-A177-3AD203B41FA5}">
                      <a16:colId xmlns:a16="http://schemas.microsoft.com/office/drawing/2014/main" val="2280764743"/>
                    </a:ext>
                  </a:extLst>
                </a:gridCol>
                <a:gridCol w="1620924">
                  <a:extLst>
                    <a:ext uri="{9D8B030D-6E8A-4147-A177-3AD203B41FA5}">
                      <a16:colId xmlns:a16="http://schemas.microsoft.com/office/drawing/2014/main" val="2590066021"/>
                    </a:ext>
                  </a:extLst>
                </a:gridCol>
              </a:tblGrid>
              <a:tr h="157229">
                <a:tc gridSpan="6">
                  <a:txBody>
                    <a:bodyPr/>
                    <a:lstStyle/>
                    <a:p>
                      <a:pPr algn="ctr">
                        <a:lnSpc>
                          <a:spcPct val="107000"/>
                        </a:lnSpc>
                        <a:spcAft>
                          <a:spcPts val="0"/>
                        </a:spcAft>
                      </a:pPr>
                      <a:r>
                        <a:rPr lang="es-MX" sz="1200" dirty="0">
                          <a:effectLst/>
                        </a:rPr>
                        <a:t>Primera fase actividades previas</a:t>
                      </a:r>
                      <a:r>
                        <a:rPr lang="es-MX" sz="700" dirty="0">
                          <a:effectLst/>
                        </a:rPr>
                        <a:t>.</a:t>
                      </a:r>
                      <a:endParaRPr lang="es-MX"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747109920"/>
                  </a:ext>
                </a:extLst>
              </a:tr>
              <a:tr h="337846">
                <a:tc>
                  <a:txBody>
                    <a:bodyPr/>
                    <a:lstStyle/>
                    <a:p>
                      <a:pPr>
                        <a:lnSpc>
                          <a:spcPct val="107000"/>
                        </a:lnSpc>
                        <a:spcAft>
                          <a:spcPts val="0"/>
                        </a:spcAft>
                      </a:pPr>
                      <a:r>
                        <a:rPr lang="es-MX" sz="1100" dirty="0">
                          <a:effectLst/>
                        </a:rPr>
                        <a:t>actividad</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tarea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dirty="0">
                          <a:effectLst/>
                        </a:rPr>
                        <a:t>Recursos materiales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Recursos tecnológicos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Recursos financieros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Recursos humanos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extLst>
                  <a:ext uri="{0D108BD9-81ED-4DB2-BD59-A6C34878D82A}">
                    <a16:rowId xmlns:a16="http://schemas.microsoft.com/office/drawing/2014/main" val="2865142199"/>
                  </a:ext>
                </a:extLst>
              </a:tr>
              <a:tr h="732581">
                <a:tc rowSpan="3">
                  <a:txBody>
                    <a:bodyPr/>
                    <a:lstStyle/>
                    <a:p>
                      <a:pPr>
                        <a:lnSpc>
                          <a:spcPct val="107000"/>
                        </a:lnSpc>
                        <a:spcAft>
                          <a:spcPts val="800"/>
                        </a:spcAft>
                      </a:pPr>
                      <a:r>
                        <a:rPr lang="es-MX" sz="1100" dirty="0">
                          <a:effectLst/>
                        </a:rPr>
                        <a:t>Hacer reuniones, informar y recabar firmas de la comunidad para solicitar al gobierno federal, la reubicación del centro de readaptación social.</a:t>
                      </a:r>
                    </a:p>
                    <a:p>
                      <a:pPr>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dirty="0">
                          <a:effectLst/>
                        </a:rPr>
                        <a:t> 1.1 avisar a los vecinos de la reunión.</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Equipo de sonido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Una usb</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El comité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extLst>
                  <a:ext uri="{0D108BD9-81ED-4DB2-BD59-A6C34878D82A}">
                    <a16:rowId xmlns:a16="http://schemas.microsoft.com/office/drawing/2014/main" val="4159508597"/>
                  </a:ext>
                </a:extLst>
              </a:tr>
              <a:tr h="754518">
                <a:tc vMerge="1">
                  <a:txBody>
                    <a:bodyPr/>
                    <a:lstStyle/>
                    <a:p>
                      <a:endParaRPr lang="es-MX"/>
                    </a:p>
                  </a:txBody>
                  <a:tcPr/>
                </a:tc>
                <a:tc>
                  <a:txBody>
                    <a:bodyPr/>
                    <a:lstStyle/>
                    <a:p>
                      <a:pPr>
                        <a:lnSpc>
                          <a:spcPct val="107000"/>
                        </a:lnSpc>
                        <a:spcAft>
                          <a:spcPts val="0"/>
                        </a:spcAft>
                      </a:pPr>
                      <a:r>
                        <a:rPr lang="es-MX" sz="1100" dirty="0">
                          <a:effectLst/>
                        </a:rPr>
                        <a:t>1.2 recabar las firmas.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Hojas de papel</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ninguno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El comité de vecinos.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extLst>
                  <a:ext uri="{0D108BD9-81ED-4DB2-BD59-A6C34878D82A}">
                    <a16:rowId xmlns:a16="http://schemas.microsoft.com/office/drawing/2014/main" val="349236510"/>
                  </a:ext>
                </a:extLst>
              </a:tr>
              <a:tr h="407117">
                <a:tc vMerge="1">
                  <a:txBody>
                    <a:bodyPr/>
                    <a:lstStyle/>
                    <a:p>
                      <a:endParaRPr lang="es-MX"/>
                    </a:p>
                  </a:txBody>
                  <a:tcPr/>
                </a:tc>
                <a:tc>
                  <a:txBody>
                    <a:bodyPr/>
                    <a:lstStyle/>
                    <a:p>
                      <a:pPr>
                        <a:lnSpc>
                          <a:spcPct val="107000"/>
                        </a:lnSpc>
                        <a:spcAft>
                          <a:spcPts val="0"/>
                        </a:spcAft>
                      </a:pPr>
                      <a:r>
                        <a:rPr lang="es-MX" sz="1100" dirty="0">
                          <a:effectLst/>
                        </a:rPr>
                        <a:t>1.3 hacer el escrito.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dirty="0">
                          <a:effectLst/>
                        </a:rPr>
                        <a:t>Hojas de papel</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Computadora e impresora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El escrito lo hago yo.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extLst>
                  <a:ext uri="{0D108BD9-81ED-4DB2-BD59-A6C34878D82A}">
                    <a16:rowId xmlns:a16="http://schemas.microsoft.com/office/drawing/2014/main" val="856209759"/>
                  </a:ext>
                </a:extLst>
              </a:tr>
              <a:tr h="683097">
                <a:tc rowSpan="3">
                  <a:txBody>
                    <a:bodyPr/>
                    <a:lstStyle/>
                    <a:p>
                      <a:pPr>
                        <a:lnSpc>
                          <a:spcPct val="107000"/>
                        </a:lnSpc>
                        <a:spcAft>
                          <a:spcPts val="800"/>
                        </a:spcAft>
                      </a:pPr>
                      <a:r>
                        <a:rPr lang="es-MX" sz="1100">
                          <a:effectLst/>
                        </a:rPr>
                        <a:t>Entregar el oficio con las firmas de petición de reubicación del centro de readaptación social, a la Secretaría de gobierno federal.</a:t>
                      </a:r>
                    </a:p>
                    <a:p>
                      <a:pPr>
                        <a:lnSpc>
                          <a:spcPct val="107000"/>
                        </a:lnSpc>
                        <a:spcAft>
                          <a:spcPts val="0"/>
                        </a:spcAft>
                      </a:pPr>
                      <a:r>
                        <a:rPr lang="es-MX" sz="11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2.1 llevar el oficio.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dirty="0">
                          <a:effectLst/>
                        </a:rPr>
                        <a:t>auto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dirty="0">
                          <a:effectLst/>
                        </a:rPr>
                        <a:t>ninguno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Lo llevo yo.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extLst>
                  <a:ext uri="{0D108BD9-81ED-4DB2-BD59-A6C34878D82A}">
                    <a16:rowId xmlns:a16="http://schemas.microsoft.com/office/drawing/2014/main" val="223107420"/>
                  </a:ext>
                </a:extLst>
              </a:tr>
              <a:tr h="569842">
                <a:tc vMerge="1">
                  <a:txBody>
                    <a:bodyPr/>
                    <a:lstStyle/>
                    <a:p>
                      <a:endParaRPr lang="es-MX"/>
                    </a:p>
                  </a:txBody>
                  <a:tcPr/>
                </a:tc>
                <a:tc>
                  <a:txBody>
                    <a:bodyPr/>
                    <a:lstStyle/>
                    <a:p>
                      <a:pPr>
                        <a:lnSpc>
                          <a:spcPct val="107000"/>
                        </a:lnSpc>
                        <a:spcAft>
                          <a:spcPts val="0"/>
                        </a:spcAft>
                      </a:pPr>
                      <a:r>
                        <a:rPr lang="es-MX" sz="1100">
                          <a:effectLst/>
                        </a:rPr>
                        <a:t>2.1 revisar sello de recibido.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ninguno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dirty="0">
                          <a:effectLst/>
                        </a:rPr>
                        <a:t>ninguno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dirty="0">
                          <a:effectLst/>
                        </a:rPr>
                        <a:t>ninguno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 Yo reviso.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extLst>
                  <a:ext uri="{0D108BD9-81ED-4DB2-BD59-A6C34878D82A}">
                    <a16:rowId xmlns:a16="http://schemas.microsoft.com/office/drawing/2014/main" val="3717773897"/>
                  </a:ext>
                </a:extLst>
              </a:tr>
              <a:tr h="576473">
                <a:tc vMerge="1">
                  <a:txBody>
                    <a:bodyPr/>
                    <a:lstStyle/>
                    <a:p>
                      <a:endParaRPr lang="es-MX"/>
                    </a:p>
                  </a:txBody>
                  <a:tcPr/>
                </a:tc>
                <a:tc>
                  <a:txBody>
                    <a:bodyPr/>
                    <a:lstStyle/>
                    <a:p>
                      <a:pPr>
                        <a:lnSpc>
                          <a:spcPct val="107000"/>
                        </a:lnSpc>
                        <a:spcAft>
                          <a:spcPts val="0"/>
                        </a:spcAft>
                      </a:pPr>
                      <a:r>
                        <a:rPr lang="es-MX" sz="1100">
                          <a:effectLst/>
                        </a:rPr>
                        <a:t>2.3 Mostrar a los vecinos el documento firmado.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proyector</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Una usb</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dirty="0">
                          <a:effectLst/>
                        </a:rPr>
                        <a:t>Cooperación de vecinos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El comité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extLst>
                  <a:ext uri="{0D108BD9-81ED-4DB2-BD59-A6C34878D82A}">
                    <a16:rowId xmlns:a16="http://schemas.microsoft.com/office/drawing/2014/main" val="800205903"/>
                  </a:ext>
                </a:extLst>
              </a:tr>
              <a:tr h="420367">
                <a:tc rowSpan="3">
                  <a:txBody>
                    <a:bodyPr/>
                    <a:lstStyle/>
                    <a:p>
                      <a:pPr>
                        <a:lnSpc>
                          <a:spcPct val="107000"/>
                        </a:lnSpc>
                        <a:spcAft>
                          <a:spcPts val="800"/>
                        </a:spcAft>
                      </a:pPr>
                      <a:r>
                        <a:rPr lang="es-MX" sz="1100">
                          <a:effectLst/>
                        </a:rPr>
                        <a:t>Copia a la secretaria de gobierno estatal.</a:t>
                      </a:r>
                    </a:p>
                    <a:p>
                      <a:pPr>
                        <a:lnSpc>
                          <a:spcPct val="107000"/>
                        </a:lnSpc>
                        <a:spcAft>
                          <a:spcPts val="800"/>
                        </a:spcAft>
                      </a:pPr>
                      <a:r>
                        <a:rPr lang="es-MX" sz="1100">
                          <a:effectLst/>
                        </a:rPr>
                        <a:t>Copia a la secretaria de Gobierno municipal.</a:t>
                      </a:r>
                    </a:p>
                    <a:p>
                      <a:pPr>
                        <a:lnSpc>
                          <a:spcPct val="107000"/>
                        </a:lnSpc>
                        <a:spcAft>
                          <a:spcPts val="0"/>
                        </a:spcAft>
                      </a:pPr>
                      <a:r>
                        <a:rPr lang="es-MX" sz="11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3.1 entregar el oficio.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pasaje</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ninguno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dirty="0">
                          <a:effectLst/>
                        </a:rPr>
                        <a:t>Cooperación de vecinos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dirty="0">
                          <a:effectLst/>
                        </a:rPr>
                        <a:t>Un vecino.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extLst>
                  <a:ext uri="{0D108BD9-81ED-4DB2-BD59-A6C34878D82A}">
                    <a16:rowId xmlns:a16="http://schemas.microsoft.com/office/drawing/2014/main" val="3833550887"/>
                  </a:ext>
                </a:extLst>
              </a:tr>
              <a:tr h="426488">
                <a:tc vMerge="1">
                  <a:txBody>
                    <a:bodyPr/>
                    <a:lstStyle/>
                    <a:p>
                      <a:endParaRPr lang="es-MX"/>
                    </a:p>
                  </a:txBody>
                  <a:tcPr/>
                </a:tc>
                <a:tc>
                  <a:txBody>
                    <a:bodyPr/>
                    <a:lstStyle/>
                    <a:p>
                      <a:pPr>
                        <a:lnSpc>
                          <a:spcPct val="107000"/>
                        </a:lnSpc>
                        <a:spcAft>
                          <a:spcPts val="0"/>
                        </a:spcAft>
                      </a:pPr>
                      <a:r>
                        <a:rPr lang="es-MX" sz="1100">
                          <a:effectLst/>
                        </a:rPr>
                        <a:t>3.2 entregar el sig. Oficio.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pasaje</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ninguno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dirty="0">
                          <a:effectLst/>
                        </a:rPr>
                        <a:t>Un vecino.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extLst>
                  <a:ext uri="{0D108BD9-81ED-4DB2-BD59-A6C34878D82A}">
                    <a16:rowId xmlns:a16="http://schemas.microsoft.com/office/drawing/2014/main" val="4245316684"/>
                  </a:ext>
                </a:extLst>
              </a:tr>
              <a:tr h="576984">
                <a:tc vMerge="1">
                  <a:txBody>
                    <a:bodyPr/>
                    <a:lstStyle/>
                    <a:p>
                      <a:endParaRPr lang="es-MX"/>
                    </a:p>
                  </a:txBody>
                  <a:tcPr/>
                </a:tc>
                <a:tc>
                  <a:txBody>
                    <a:bodyPr/>
                    <a:lstStyle/>
                    <a:p>
                      <a:pPr>
                        <a:lnSpc>
                          <a:spcPct val="107000"/>
                        </a:lnSpc>
                        <a:spcAft>
                          <a:spcPts val="0"/>
                        </a:spcAft>
                      </a:pPr>
                      <a:r>
                        <a:rPr lang="es-MX" sz="1100">
                          <a:effectLst/>
                        </a:rPr>
                        <a:t>3.3 revisar sellos y/ firmas de recibido.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ninguno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ninguno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a:effectLst/>
                        </a:rPr>
                        <a:t>ninguno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tc>
                  <a:txBody>
                    <a:bodyPr/>
                    <a:lstStyle/>
                    <a:p>
                      <a:pPr>
                        <a:lnSpc>
                          <a:spcPct val="107000"/>
                        </a:lnSpc>
                        <a:spcAft>
                          <a:spcPts val="0"/>
                        </a:spcAft>
                      </a:pPr>
                      <a:r>
                        <a:rPr lang="es-MX" sz="1100" dirty="0">
                          <a:effectLst/>
                        </a:rPr>
                        <a:t>Yo reviso que este sellado.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9067" marR="39067" marT="0" marB="0"/>
                </a:tc>
                <a:extLst>
                  <a:ext uri="{0D108BD9-81ED-4DB2-BD59-A6C34878D82A}">
                    <a16:rowId xmlns:a16="http://schemas.microsoft.com/office/drawing/2014/main" val="1236324604"/>
                  </a:ext>
                </a:extLst>
              </a:tr>
            </a:tbl>
          </a:graphicData>
        </a:graphic>
      </p:graphicFrame>
    </p:spTree>
    <p:extLst>
      <p:ext uri="{BB962C8B-B14F-4D97-AF65-F5344CB8AC3E}">
        <p14:creationId xmlns:p14="http://schemas.microsoft.com/office/powerpoint/2010/main" val="4062217478"/>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BB90EEA6-44DD-448E-8B84-261202CC676E}"/>
              </a:ext>
            </a:extLst>
          </p:cNvPr>
          <p:cNvGraphicFramePr>
            <a:graphicFrameLocks noGrp="1"/>
          </p:cNvGraphicFramePr>
          <p:nvPr>
            <p:extLst>
              <p:ext uri="{D42A27DB-BD31-4B8C-83A1-F6EECF244321}">
                <p14:modId xmlns:p14="http://schemas.microsoft.com/office/powerpoint/2010/main" val="4020000184"/>
              </p:ext>
            </p:extLst>
          </p:nvPr>
        </p:nvGraphicFramePr>
        <p:xfrm>
          <a:off x="1123951" y="1219200"/>
          <a:ext cx="8582024" cy="4684525"/>
        </p:xfrm>
        <a:graphic>
          <a:graphicData uri="http://schemas.openxmlformats.org/drawingml/2006/table">
            <a:tbl>
              <a:tblPr firstRow="1" firstCol="1" bandRow="1">
                <a:tableStyleId>{5C22544A-7EE6-4342-B048-85BDC9FD1C3A}</a:tableStyleId>
              </a:tblPr>
              <a:tblGrid>
                <a:gridCol w="1687509">
                  <a:extLst>
                    <a:ext uri="{9D8B030D-6E8A-4147-A177-3AD203B41FA5}">
                      <a16:colId xmlns:a16="http://schemas.microsoft.com/office/drawing/2014/main" val="590645565"/>
                    </a:ext>
                  </a:extLst>
                </a:gridCol>
                <a:gridCol w="1602473">
                  <a:extLst>
                    <a:ext uri="{9D8B030D-6E8A-4147-A177-3AD203B41FA5}">
                      <a16:colId xmlns:a16="http://schemas.microsoft.com/office/drawing/2014/main" val="517097137"/>
                    </a:ext>
                  </a:extLst>
                </a:gridCol>
                <a:gridCol w="1242516">
                  <a:extLst>
                    <a:ext uri="{9D8B030D-6E8A-4147-A177-3AD203B41FA5}">
                      <a16:colId xmlns:a16="http://schemas.microsoft.com/office/drawing/2014/main" val="1529981743"/>
                    </a:ext>
                  </a:extLst>
                </a:gridCol>
                <a:gridCol w="1163258">
                  <a:extLst>
                    <a:ext uri="{9D8B030D-6E8A-4147-A177-3AD203B41FA5}">
                      <a16:colId xmlns:a16="http://schemas.microsoft.com/office/drawing/2014/main" val="3536954604"/>
                    </a:ext>
                  </a:extLst>
                </a:gridCol>
                <a:gridCol w="1443134">
                  <a:extLst>
                    <a:ext uri="{9D8B030D-6E8A-4147-A177-3AD203B41FA5}">
                      <a16:colId xmlns:a16="http://schemas.microsoft.com/office/drawing/2014/main" val="560329639"/>
                    </a:ext>
                  </a:extLst>
                </a:gridCol>
                <a:gridCol w="1443134">
                  <a:extLst>
                    <a:ext uri="{9D8B030D-6E8A-4147-A177-3AD203B41FA5}">
                      <a16:colId xmlns:a16="http://schemas.microsoft.com/office/drawing/2014/main" val="2341231371"/>
                    </a:ext>
                  </a:extLst>
                </a:gridCol>
              </a:tblGrid>
              <a:tr h="252871">
                <a:tc gridSpan="6">
                  <a:txBody>
                    <a:bodyPr/>
                    <a:lstStyle/>
                    <a:p>
                      <a:pPr algn="ctr">
                        <a:lnSpc>
                          <a:spcPct val="107000"/>
                        </a:lnSpc>
                        <a:spcAft>
                          <a:spcPts val="0"/>
                        </a:spcAft>
                      </a:pPr>
                      <a:r>
                        <a:rPr lang="es-MX" sz="1100" dirty="0">
                          <a:effectLst/>
                        </a:rPr>
                        <a:t>Segunda fase, actividades de desarrollo.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976705961"/>
                  </a:ext>
                </a:extLst>
              </a:tr>
              <a:tr h="785182">
                <a:tc>
                  <a:txBody>
                    <a:bodyPr/>
                    <a:lstStyle/>
                    <a:p>
                      <a:pPr>
                        <a:lnSpc>
                          <a:spcPct val="107000"/>
                        </a:lnSpc>
                        <a:spcAft>
                          <a:spcPts val="0"/>
                        </a:spcAft>
                      </a:pPr>
                      <a:r>
                        <a:rPr lang="es-MX" sz="1100">
                          <a:effectLst/>
                        </a:rPr>
                        <a:t>actividad</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tareas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Recursos materiales.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Recursos tecnológicos.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Recursos financieros.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Recursos humanos.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3011271"/>
                  </a:ext>
                </a:extLst>
              </a:tr>
              <a:tr h="785182">
                <a:tc rowSpan="3">
                  <a:txBody>
                    <a:bodyPr/>
                    <a:lstStyle/>
                    <a:p>
                      <a:pPr>
                        <a:lnSpc>
                          <a:spcPct val="107000"/>
                        </a:lnSpc>
                        <a:spcAft>
                          <a:spcPts val="0"/>
                        </a:spcAft>
                      </a:pPr>
                      <a:r>
                        <a:rPr lang="es-MX" sz="1100">
                          <a:effectLst/>
                        </a:rPr>
                        <a:t>Solicitar la realización de un proyecto arquitectónico de la obra.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4.1 realizar planos arquitectónicos.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 e impresora.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 software.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Un arquitecto.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6712416"/>
                  </a:ext>
                </a:extLst>
              </a:tr>
              <a:tr h="785182">
                <a:tc vMerge="1">
                  <a:txBody>
                    <a:bodyPr/>
                    <a:lstStyle/>
                    <a:p>
                      <a:endParaRPr lang="es-MX"/>
                    </a:p>
                  </a:txBody>
                  <a:tcPr/>
                </a:tc>
                <a:tc>
                  <a:txBody>
                    <a:bodyPr/>
                    <a:lstStyle/>
                    <a:p>
                      <a:pPr>
                        <a:lnSpc>
                          <a:spcPct val="107000"/>
                        </a:lnSpc>
                        <a:spcAft>
                          <a:spcPts val="0"/>
                        </a:spcAft>
                      </a:pPr>
                      <a:r>
                        <a:rPr lang="es-MX" sz="1100">
                          <a:effectLst/>
                        </a:rPr>
                        <a:t>4.2 realizar planos estructurales.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 e impresora.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 software.</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Un ing. Civil.</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4458622"/>
                  </a:ext>
                </a:extLst>
              </a:tr>
              <a:tr h="519027">
                <a:tc vMerge="1">
                  <a:txBody>
                    <a:bodyPr/>
                    <a:lstStyle/>
                    <a:p>
                      <a:endParaRPr lang="es-MX"/>
                    </a:p>
                  </a:txBody>
                  <a:tcPr/>
                </a:tc>
                <a:tc>
                  <a:txBody>
                    <a:bodyPr/>
                    <a:lstStyle/>
                    <a:p>
                      <a:pPr>
                        <a:lnSpc>
                          <a:spcPct val="107000"/>
                        </a:lnSpc>
                        <a:spcAft>
                          <a:spcPts val="0"/>
                        </a:spcAft>
                      </a:pPr>
                      <a:r>
                        <a:rPr lang="es-MX" sz="1100">
                          <a:effectLst/>
                        </a:rPr>
                        <a:t>4.3 mostrarlos al director.</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 software.</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Ninguno.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Yo le muestro el proyecto.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8239790"/>
                  </a:ext>
                </a:extLst>
              </a:tr>
              <a:tr h="519027">
                <a:tc rowSpan="3">
                  <a:txBody>
                    <a:bodyPr/>
                    <a:lstStyle/>
                    <a:p>
                      <a:pPr>
                        <a:lnSpc>
                          <a:spcPct val="107000"/>
                        </a:lnSpc>
                        <a:spcAft>
                          <a:spcPts val="0"/>
                        </a:spcAft>
                      </a:pPr>
                      <a:r>
                        <a:rPr lang="es-MX" sz="1100">
                          <a:effectLst/>
                        </a:rPr>
                        <a:t>Realizar la presentación del proyecto.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5.1 al gobierno federal.</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 software.</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ninguno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El director del penal.</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29728248"/>
                  </a:ext>
                </a:extLst>
              </a:tr>
              <a:tr h="519027">
                <a:tc vMerge="1">
                  <a:txBody>
                    <a:bodyPr/>
                    <a:lstStyle/>
                    <a:p>
                      <a:endParaRPr lang="es-MX"/>
                    </a:p>
                  </a:txBody>
                  <a:tcPr/>
                </a:tc>
                <a:tc>
                  <a:txBody>
                    <a:bodyPr/>
                    <a:lstStyle/>
                    <a:p>
                      <a:pPr>
                        <a:lnSpc>
                          <a:spcPct val="107000"/>
                        </a:lnSpc>
                        <a:spcAft>
                          <a:spcPts val="0"/>
                        </a:spcAft>
                      </a:pPr>
                      <a:r>
                        <a:rPr lang="es-MX" sz="1100">
                          <a:effectLst/>
                        </a:rPr>
                        <a:t>5.2 al gobierno estatal.</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 software.</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ninguno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El director del penal.</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1858644"/>
                  </a:ext>
                </a:extLst>
              </a:tr>
              <a:tr h="519027">
                <a:tc vMerge="1">
                  <a:txBody>
                    <a:bodyPr/>
                    <a:lstStyle/>
                    <a:p>
                      <a:endParaRPr lang="es-MX"/>
                    </a:p>
                  </a:txBody>
                  <a:tcPr/>
                </a:tc>
                <a:tc>
                  <a:txBody>
                    <a:bodyPr/>
                    <a:lstStyle/>
                    <a:p>
                      <a:pPr>
                        <a:lnSpc>
                          <a:spcPct val="107000"/>
                        </a:lnSpc>
                        <a:spcAft>
                          <a:spcPts val="0"/>
                        </a:spcAft>
                      </a:pPr>
                      <a:r>
                        <a:rPr lang="es-MX" sz="1100">
                          <a:effectLst/>
                        </a:rPr>
                        <a:t>5.3 al gobierno municipal.</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 software.</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ninguno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dirty="0">
                          <a:effectLst/>
                        </a:rPr>
                        <a:t>El director del penal.</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9008401"/>
                  </a:ext>
                </a:extLst>
              </a:tr>
            </a:tbl>
          </a:graphicData>
        </a:graphic>
      </p:graphicFrame>
    </p:spTree>
    <p:extLst>
      <p:ext uri="{BB962C8B-B14F-4D97-AF65-F5344CB8AC3E}">
        <p14:creationId xmlns:p14="http://schemas.microsoft.com/office/powerpoint/2010/main" val="2020098889"/>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54B20123-2600-4D65-A282-74F8E50299CA}"/>
              </a:ext>
            </a:extLst>
          </p:cNvPr>
          <p:cNvGraphicFramePr>
            <a:graphicFrameLocks noGrp="1"/>
          </p:cNvGraphicFramePr>
          <p:nvPr>
            <p:extLst>
              <p:ext uri="{D42A27DB-BD31-4B8C-83A1-F6EECF244321}">
                <p14:modId xmlns:p14="http://schemas.microsoft.com/office/powerpoint/2010/main" val="1221869677"/>
              </p:ext>
            </p:extLst>
          </p:nvPr>
        </p:nvGraphicFramePr>
        <p:xfrm>
          <a:off x="714374" y="1228726"/>
          <a:ext cx="8810628" cy="4305297"/>
        </p:xfrm>
        <a:graphic>
          <a:graphicData uri="http://schemas.openxmlformats.org/drawingml/2006/table">
            <a:tbl>
              <a:tblPr firstRow="1" firstCol="1" bandRow="1">
                <a:tableStyleId>{F5AB1C69-6EDB-4FF4-983F-18BD219EF322}</a:tableStyleId>
              </a:tblPr>
              <a:tblGrid>
                <a:gridCol w="1468438">
                  <a:extLst>
                    <a:ext uri="{9D8B030D-6E8A-4147-A177-3AD203B41FA5}">
                      <a16:colId xmlns:a16="http://schemas.microsoft.com/office/drawing/2014/main" val="2824692649"/>
                    </a:ext>
                  </a:extLst>
                </a:gridCol>
                <a:gridCol w="1468438">
                  <a:extLst>
                    <a:ext uri="{9D8B030D-6E8A-4147-A177-3AD203B41FA5}">
                      <a16:colId xmlns:a16="http://schemas.microsoft.com/office/drawing/2014/main" val="4067821948"/>
                    </a:ext>
                  </a:extLst>
                </a:gridCol>
                <a:gridCol w="1468438">
                  <a:extLst>
                    <a:ext uri="{9D8B030D-6E8A-4147-A177-3AD203B41FA5}">
                      <a16:colId xmlns:a16="http://schemas.microsoft.com/office/drawing/2014/main" val="2982755880"/>
                    </a:ext>
                  </a:extLst>
                </a:gridCol>
                <a:gridCol w="1468438">
                  <a:extLst>
                    <a:ext uri="{9D8B030D-6E8A-4147-A177-3AD203B41FA5}">
                      <a16:colId xmlns:a16="http://schemas.microsoft.com/office/drawing/2014/main" val="655800231"/>
                    </a:ext>
                  </a:extLst>
                </a:gridCol>
                <a:gridCol w="1468438">
                  <a:extLst>
                    <a:ext uri="{9D8B030D-6E8A-4147-A177-3AD203B41FA5}">
                      <a16:colId xmlns:a16="http://schemas.microsoft.com/office/drawing/2014/main" val="4197823124"/>
                    </a:ext>
                  </a:extLst>
                </a:gridCol>
                <a:gridCol w="1468438">
                  <a:extLst>
                    <a:ext uri="{9D8B030D-6E8A-4147-A177-3AD203B41FA5}">
                      <a16:colId xmlns:a16="http://schemas.microsoft.com/office/drawing/2014/main" val="2696503263"/>
                    </a:ext>
                  </a:extLst>
                </a:gridCol>
              </a:tblGrid>
              <a:tr h="284455">
                <a:tc gridSpan="6">
                  <a:txBody>
                    <a:bodyPr/>
                    <a:lstStyle/>
                    <a:p>
                      <a:pPr algn="ctr">
                        <a:lnSpc>
                          <a:spcPct val="107000"/>
                        </a:lnSpc>
                        <a:spcAft>
                          <a:spcPts val="0"/>
                        </a:spcAft>
                      </a:pPr>
                      <a:r>
                        <a:rPr lang="es-MX" sz="1200">
                          <a:effectLst/>
                        </a:rPr>
                        <a:t>Tercera fase. Actividades de concreción.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565337579"/>
                  </a:ext>
                </a:extLst>
              </a:tr>
              <a:tr h="535199">
                <a:tc>
                  <a:txBody>
                    <a:bodyPr/>
                    <a:lstStyle/>
                    <a:p>
                      <a:pPr>
                        <a:lnSpc>
                          <a:spcPct val="107000"/>
                        </a:lnSpc>
                        <a:spcAft>
                          <a:spcPts val="0"/>
                        </a:spcAft>
                      </a:pPr>
                      <a:r>
                        <a:rPr lang="es-MX" sz="1100">
                          <a:effectLst/>
                        </a:rPr>
                        <a:t>Actividad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dirty="0">
                          <a:effectLst/>
                        </a:rPr>
                        <a:t>tareas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Recursos materiales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Recursos tecnológicos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Recursos financieros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Recursos humanos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2452927"/>
                  </a:ext>
                </a:extLst>
              </a:tr>
              <a:tr h="535199">
                <a:tc rowSpan="3">
                  <a:txBody>
                    <a:bodyPr/>
                    <a:lstStyle/>
                    <a:p>
                      <a:pPr>
                        <a:lnSpc>
                          <a:spcPct val="107000"/>
                        </a:lnSpc>
                        <a:spcAft>
                          <a:spcPts val="0"/>
                        </a:spcAft>
                      </a:pPr>
                      <a:r>
                        <a:rPr lang="es-MX" sz="1100">
                          <a:effectLst/>
                        </a:rPr>
                        <a:t>Acordar los días y fechas de las reuniones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6.1 convocar las reuniones.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Equipo de sonido.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Una usb</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El comité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25743113"/>
                  </a:ext>
                </a:extLst>
              </a:tr>
              <a:tr h="535199">
                <a:tc vMerge="1">
                  <a:txBody>
                    <a:bodyPr/>
                    <a:lstStyle/>
                    <a:p>
                      <a:endParaRPr lang="es-MX"/>
                    </a:p>
                  </a:txBody>
                  <a:tcPr/>
                </a:tc>
                <a:tc>
                  <a:txBody>
                    <a:bodyPr/>
                    <a:lstStyle/>
                    <a:p>
                      <a:pPr>
                        <a:lnSpc>
                          <a:spcPct val="107000"/>
                        </a:lnSpc>
                        <a:spcAft>
                          <a:spcPts val="0"/>
                        </a:spcAft>
                      </a:pPr>
                      <a:r>
                        <a:rPr lang="es-MX" sz="1100">
                          <a:effectLst/>
                        </a:rPr>
                        <a:t>6.2 organizar los horarios.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 y una usb</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El comité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7774809"/>
                  </a:ext>
                </a:extLst>
              </a:tr>
              <a:tr h="809648">
                <a:tc vMerge="1">
                  <a:txBody>
                    <a:bodyPr/>
                    <a:lstStyle/>
                    <a:p>
                      <a:endParaRPr lang="es-MX"/>
                    </a:p>
                  </a:txBody>
                  <a:tcPr/>
                </a:tc>
                <a:tc>
                  <a:txBody>
                    <a:bodyPr/>
                    <a:lstStyle/>
                    <a:p>
                      <a:pPr>
                        <a:lnSpc>
                          <a:spcPct val="107000"/>
                        </a:lnSpc>
                        <a:spcAft>
                          <a:spcPts val="0"/>
                        </a:spcAft>
                      </a:pPr>
                      <a:r>
                        <a:rPr lang="es-MX" sz="1100">
                          <a:effectLst/>
                        </a:rPr>
                        <a:t>6.3 convocar a los directivos y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 y una usb</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El comité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9604805"/>
                  </a:ext>
                </a:extLst>
              </a:tr>
              <a:tr h="535199">
                <a:tc rowSpan="3">
                  <a:txBody>
                    <a:bodyPr/>
                    <a:lstStyle/>
                    <a:p>
                      <a:pPr>
                        <a:lnSpc>
                          <a:spcPct val="107000"/>
                        </a:lnSpc>
                        <a:spcAft>
                          <a:spcPts val="0"/>
                        </a:spcAft>
                      </a:pPr>
                      <a:r>
                        <a:rPr lang="es-MX" sz="1100">
                          <a:effectLst/>
                        </a:rPr>
                        <a:t>Organizar la información impresa y en audio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7.1 elegir la información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Personal capacitado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1018298"/>
                  </a:ext>
                </a:extLst>
              </a:tr>
              <a:tr h="535199">
                <a:tc vMerge="1">
                  <a:txBody>
                    <a:bodyPr/>
                    <a:lstStyle/>
                    <a:p>
                      <a:endParaRPr lang="es-MX"/>
                    </a:p>
                  </a:txBody>
                  <a:tcPr/>
                </a:tc>
                <a:tc>
                  <a:txBody>
                    <a:bodyPr/>
                    <a:lstStyle/>
                    <a:p>
                      <a:pPr>
                        <a:lnSpc>
                          <a:spcPct val="107000"/>
                        </a:lnSpc>
                        <a:spcAft>
                          <a:spcPts val="0"/>
                        </a:spcAft>
                      </a:pPr>
                      <a:r>
                        <a:rPr lang="es-MX" sz="1100">
                          <a:effectLst/>
                        </a:rPr>
                        <a:t>7.2 tipo de impresión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trípticos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Personal capacitado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4766138"/>
                  </a:ext>
                </a:extLst>
              </a:tr>
              <a:tr h="535199">
                <a:tc vMerge="1">
                  <a:txBody>
                    <a:bodyPr/>
                    <a:lstStyle/>
                    <a:p>
                      <a:endParaRPr lang="es-MX"/>
                    </a:p>
                  </a:txBody>
                  <a:tcPr/>
                </a:tc>
                <a:tc>
                  <a:txBody>
                    <a:bodyPr/>
                    <a:lstStyle/>
                    <a:p>
                      <a:pPr>
                        <a:lnSpc>
                          <a:spcPct val="107000"/>
                        </a:lnSpc>
                        <a:spcAft>
                          <a:spcPts val="0"/>
                        </a:spcAft>
                      </a:pPr>
                      <a:r>
                        <a:rPr lang="es-MX" sz="1100">
                          <a:effectLst/>
                        </a:rPr>
                        <a:t>7.3 usb para los audios.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dirty="0">
                          <a:effectLst/>
                        </a:rPr>
                        <a:t>Personal capacitado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3662734"/>
                  </a:ext>
                </a:extLst>
              </a:tr>
            </a:tbl>
          </a:graphicData>
        </a:graphic>
      </p:graphicFrame>
    </p:spTree>
    <p:extLst>
      <p:ext uri="{BB962C8B-B14F-4D97-AF65-F5344CB8AC3E}">
        <p14:creationId xmlns:p14="http://schemas.microsoft.com/office/powerpoint/2010/main" val="764835924"/>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23DEE26C-4376-4BB4-8A1A-A6EC3207F091}"/>
              </a:ext>
            </a:extLst>
          </p:cNvPr>
          <p:cNvGraphicFramePr>
            <a:graphicFrameLocks noGrp="1"/>
          </p:cNvGraphicFramePr>
          <p:nvPr>
            <p:extLst>
              <p:ext uri="{D42A27DB-BD31-4B8C-83A1-F6EECF244321}">
                <p14:modId xmlns:p14="http://schemas.microsoft.com/office/powerpoint/2010/main" val="2651395168"/>
              </p:ext>
            </p:extLst>
          </p:nvPr>
        </p:nvGraphicFramePr>
        <p:xfrm>
          <a:off x="781050" y="1343026"/>
          <a:ext cx="8915400" cy="4038602"/>
        </p:xfrm>
        <a:graphic>
          <a:graphicData uri="http://schemas.openxmlformats.org/drawingml/2006/table">
            <a:tbl>
              <a:tblPr firstRow="1" firstCol="1" bandRow="1">
                <a:tableStyleId>{00A15C55-8517-42AA-B614-E9B94910E393}</a:tableStyleId>
              </a:tblPr>
              <a:tblGrid>
                <a:gridCol w="1485900">
                  <a:extLst>
                    <a:ext uri="{9D8B030D-6E8A-4147-A177-3AD203B41FA5}">
                      <a16:colId xmlns:a16="http://schemas.microsoft.com/office/drawing/2014/main" val="976180825"/>
                    </a:ext>
                  </a:extLst>
                </a:gridCol>
                <a:gridCol w="1485900">
                  <a:extLst>
                    <a:ext uri="{9D8B030D-6E8A-4147-A177-3AD203B41FA5}">
                      <a16:colId xmlns:a16="http://schemas.microsoft.com/office/drawing/2014/main" val="3164299750"/>
                    </a:ext>
                  </a:extLst>
                </a:gridCol>
                <a:gridCol w="1485900">
                  <a:extLst>
                    <a:ext uri="{9D8B030D-6E8A-4147-A177-3AD203B41FA5}">
                      <a16:colId xmlns:a16="http://schemas.microsoft.com/office/drawing/2014/main" val="3731396730"/>
                    </a:ext>
                  </a:extLst>
                </a:gridCol>
                <a:gridCol w="1485900">
                  <a:extLst>
                    <a:ext uri="{9D8B030D-6E8A-4147-A177-3AD203B41FA5}">
                      <a16:colId xmlns:a16="http://schemas.microsoft.com/office/drawing/2014/main" val="3177335180"/>
                    </a:ext>
                  </a:extLst>
                </a:gridCol>
                <a:gridCol w="1485900">
                  <a:extLst>
                    <a:ext uri="{9D8B030D-6E8A-4147-A177-3AD203B41FA5}">
                      <a16:colId xmlns:a16="http://schemas.microsoft.com/office/drawing/2014/main" val="171802323"/>
                    </a:ext>
                  </a:extLst>
                </a:gridCol>
                <a:gridCol w="1485900">
                  <a:extLst>
                    <a:ext uri="{9D8B030D-6E8A-4147-A177-3AD203B41FA5}">
                      <a16:colId xmlns:a16="http://schemas.microsoft.com/office/drawing/2014/main" val="3993333170"/>
                    </a:ext>
                  </a:extLst>
                </a:gridCol>
              </a:tblGrid>
              <a:tr h="266834">
                <a:tc gridSpan="6">
                  <a:txBody>
                    <a:bodyPr/>
                    <a:lstStyle/>
                    <a:p>
                      <a:pPr algn="ctr">
                        <a:lnSpc>
                          <a:spcPct val="107000"/>
                        </a:lnSpc>
                        <a:spcAft>
                          <a:spcPts val="0"/>
                        </a:spcAft>
                      </a:pPr>
                      <a:r>
                        <a:rPr lang="es-MX" sz="1200">
                          <a:effectLst/>
                        </a:rPr>
                        <a:t>Tercera fase. Actividades de concreción.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617058461"/>
                  </a:ext>
                </a:extLst>
              </a:tr>
              <a:tr h="502046">
                <a:tc>
                  <a:txBody>
                    <a:bodyPr/>
                    <a:lstStyle/>
                    <a:p>
                      <a:pPr>
                        <a:lnSpc>
                          <a:spcPct val="107000"/>
                        </a:lnSpc>
                        <a:spcAft>
                          <a:spcPts val="0"/>
                        </a:spcAft>
                      </a:pPr>
                      <a:r>
                        <a:rPr lang="es-MX" sz="1100">
                          <a:effectLst/>
                        </a:rPr>
                        <a:t>Actividad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dirty="0">
                          <a:effectLst/>
                        </a:rPr>
                        <a:t>tareas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Recursos materiales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Recursos tecnológicos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Recursos financieros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Recursos humanos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8224245"/>
                  </a:ext>
                </a:extLst>
              </a:tr>
              <a:tr h="502046">
                <a:tc rowSpan="3">
                  <a:txBody>
                    <a:bodyPr/>
                    <a:lstStyle/>
                    <a:p>
                      <a:pPr>
                        <a:lnSpc>
                          <a:spcPct val="107000"/>
                        </a:lnSpc>
                        <a:spcAft>
                          <a:spcPts val="0"/>
                        </a:spcAft>
                      </a:pPr>
                      <a:r>
                        <a:rPr lang="es-MX" sz="1100">
                          <a:effectLst/>
                        </a:rPr>
                        <a:t>Acordar los días y fechas de las reuniones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6.1 convocar las reuniones.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Equipo de sonido.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Una usb</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El comité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47660562"/>
                  </a:ext>
                </a:extLst>
              </a:tr>
              <a:tr h="502046">
                <a:tc vMerge="1">
                  <a:txBody>
                    <a:bodyPr/>
                    <a:lstStyle/>
                    <a:p>
                      <a:endParaRPr lang="es-MX"/>
                    </a:p>
                  </a:txBody>
                  <a:tcPr/>
                </a:tc>
                <a:tc>
                  <a:txBody>
                    <a:bodyPr/>
                    <a:lstStyle/>
                    <a:p>
                      <a:pPr>
                        <a:lnSpc>
                          <a:spcPct val="107000"/>
                        </a:lnSpc>
                        <a:spcAft>
                          <a:spcPts val="0"/>
                        </a:spcAft>
                      </a:pPr>
                      <a:r>
                        <a:rPr lang="es-MX" sz="1100">
                          <a:effectLst/>
                        </a:rPr>
                        <a:t>6.2 organizar los horarios.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 y una usb</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El comité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86122571"/>
                  </a:ext>
                </a:extLst>
              </a:tr>
              <a:tr h="759492">
                <a:tc vMerge="1">
                  <a:txBody>
                    <a:bodyPr/>
                    <a:lstStyle/>
                    <a:p>
                      <a:endParaRPr lang="es-MX"/>
                    </a:p>
                  </a:txBody>
                  <a:tcPr/>
                </a:tc>
                <a:tc>
                  <a:txBody>
                    <a:bodyPr/>
                    <a:lstStyle/>
                    <a:p>
                      <a:pPr>
                        <a:lnSpc>
                          <a:spcPct val="107000"/>
                        </a:lnSpc>
                        <a:spcAft>
                          <a:spcPts val="0"/>
                        </a:spcAft>
                      </a:pPr>
                      <a:r>
                        <a:rPr lang="es-MX" sz="1100">
                          <a:effectLst/>
                        </a:rPr>
                        <a:t>6.3 convocar a los directivos y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 y una usb</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El comité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19113036"/>
                  </a:ext>
                </a:extLst>
              </a:tr>
              <a:tr h="502046">
                <a:tc rowSpan="3">
                  <a:txBody>
                    <a:bodyPr/>
                    <a:lstStyle/>
                    <a:p>
                      <a:pPr>
                        <a:lnSpc>
                          <a:spcPct val="107000"/>
                        </a:lnSpc>
                        <a:spcAft>
                          <a:spcPts val="0"/>
                        </a:spcAft>
                      </a:pPr>
                      <a:r>
                        <a:rPr lang="es-MX" sz="1100">
                          <a:effectLst/>
                        </a:rPr>
                        <a:t>Organizar la información impresa y en audio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7.1 elegir la información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Personal capacitado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3190133"/>
                  </a:ext>
                </a:extLst>
              </a:tr>
              <a:tr h="502046">
                <a:tc vMerge="1">
                  <a:txBody>
                    <a:bodyPr/>
                    <a:lstStyle/>
                    <a:p>
                      <a:endParaRPr lang="es-MX"/>
                    </a:p>
                  </a:txBody>
                  <a:tcPr/>
                </a:tc>
                <a:tc>
                  <a:txBody>
                    <a:bodyPr/>
                    <a:lstStyle/>
                    <a:p>
                      <a:pPr>
                        <a:lnSpc>
                          <a:spcPct val="107000"/>
                        </a:lnSpc>
                        <a:spcAft>
                          <a:spcPts val="0"/>
                        </a:spcAft>
                      </a:pPr>
                      <a:r>
                        <a:rPr lang="es-MX" sz="1100">
                          <a:effectLst/>
                        </a:rPr>
                        <a:t>7.2 tipo de impresión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trípticos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Personal capacitado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2415196"/>
                  </a:ext>
                </a:extLst>
              </a:tr>
              <a:tr h="502046">
                <a:tc vMerge="1">
                  <a:txBody>
                    <a:bodyPr/>
                    <a:lstStyle/>
                    <a:p>
                      <a:endParaRPr lang="es-MX"/>
                    </a:p>
                  </a:txBody>
                  <a:tcPr/>
                </a:tc>
                <a:tc>
                  <a:txBody>
                    <a:bodyPr/>
                    <a:lstStyle/>
                    <a:p>
                      <a:pPr>
                        <a:lnSpc>
                          <a:spcPct val="107000"/>
                        </a:lnSpc>
                        <a:spcAft>
                          <a:spcPts val="0"/>
                        </a:spcAft>
                      </a:pPr>
                      <a:r>
                        <a:rPr lang="es-MX" sz="1100" dirty="0">
                          <a:effectLst/>
                        </a:rPr>
                        <a:t>7.3 </a:t>
                      </a:r>
                      <a:r>
                        <a:rPr lang="es-MX" sz="1100" dirty="0" err="1">
                          <a:effectLst/>
                        </a:rPr>
                        <a:t>usb</a:t>
                      </a:r>
                      <a:r>
                        <a:rPr lang="es-MX" sz="1100" dirty="0">
                          <a:effectLst/>
                        </a:rPr>
                        <a:t> para los audios.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computadora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internet</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a:effectLst/>
                        </a:rPr>
                        <a:t>Cooperación de vecinos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MX" sz="1100" dirty="0">
                          <a:effectLst/>
                        </a:rPr>
                        <a:t>Personal capacitado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4910567"/>
                  </a:ext>
                </a:extLst>
              </a:tr>
            </a:tbl>
          </a:graphicData>
        </a:graphic>
      </p:graphicFrame>
    </p:spTree>
    <p:extLst>
      <p:ext uri="{BB962C8B-B14F-4D97-AF65-F5344CB8AC3E}">
        <p14:creationId xmlns:p14="http://schemas.microsoft.com/office/powerpoint/2010/main" val="1204700645"/>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6230F36-0480-4229-8CE6-B6A8B4131384}"/>
              </a:ext>
            </a:extLst>
          </p:cNvPr>
          <p:cNvSpPr/>
          <p:nvPr/>
        </p:nvSpPr>
        <p:spPr>
          <a:xfrm>
            <a:off x="571499" y="952500"/>
            <a:ext cx="9144001" cy="3970318"/>
          </a:xfrm>
          <a:prstGeom prst="rect">
            <a:avLst/>
          </a:prstGeom>
        </p:spPr>
        <p:txBody>
          <a:bodyPr wrap="square">
            <a:spAutoFit/>
          </a:bodyPr>
          <a:lstStyle/>
          <a:p>
            <a:r>
              <a:rPr lang="es-MX" b="1" dirty="0">
                <a:solidFill>
                  <a:schemeClr val="accent2">
                    <a:lumMod val="50000"/>
                  </a:schemeClr>
                </a:solidFill>
              </a:rPr>
              <a:t>Referencias:</a:t>
            </a:r>
          </a:p>
          <a:p>
            <a:r>
              <a:rPr lang="es-MX" dirty="0"/>
              <a:t>(Hidalgo crece contigo, Recuperado 2017) (Hidalgo crece contigo, hgo.sep.gob.mx, Recuperado 2017) (Hidalgo crece contigo, http://s-seguridad.hidalgo.gob.mx/, 2017) (CNDH, 2017)</a:t>
            </a:r>
          </a:p>
          <a:p>
            <a:r>
              <a:rPr lang="es-MX" dirty="0"/>
              <a:t>C. M. (05 de octubre de 2017). </a:t>
            </a:r>
            <a:r>
              <a:rPr lang="es-MX" i="1" dirty="0"/>
              <a:t>cndh.org.mx</a:t>
            </a:r>
            <a:r>
              <a:rPr lang="es-MX" dirty="0"/>
              <a:t>. Obtenido de Comisión Nacional de los Derechos Humanos: http://www.cndh.org.mx/Aplicaciones_Informativas</a:t>
            </a:r>
          </a:p>
          <a:p>
            <a:r>
              <a:rPr lang="es-MX" dirty="0"/>
              <a:t>Hidalgo crece contigo. (05 de octubre de 2017). </a:t>
            </a:r>
            <a:r>
              <a:rPr lang="es-MX" i="1" dirty="0"/>
              <a:t>http://s-seguridad.hidalgo.gob.mx/</a:t>
            </a:r>
            <a:r>
              <a:rPr lang="es-MX" dirty="0"/>
              <a:t>. Obtenido de Secretaría de Seguridad Pública: http://s-seguridad.hidalgo.gob.mx/</a:t>
            </a:r>
          </a:p>
          <a:p>
            <a:r>
              <a:rPr lang="es-MX" dirty="0"/>
              <a:t>Hidalgo crece contigo. (05 de octubre de Recuperado 2017). </a:t>
            </a:r>
            <a:r>
              <a:rPr lang="es-MX" i="1" dirty="0"/>
              <a:t>hgo.sep.gob.mx</a:t>
            </a:r>
            <a:r>
              <a:rPr lang="es-MX" dirty="0"/>
              <a:t>. Obtenido de Secretaría de Educación Pública de Hidalgo: http://www.hgo.sep.gob.mx/</a:t>
            </a:r>
          </a:p>
          <a:p>
            <a:r>
              <a:rPr lang="es-MX" dirty="0"/>
              <a:t>Hidalgo crece contigo. (05 de octubre de Recuperado 2017). </a:t>
            </a:r>
            <a:r>
              <a:rPr lang="es-MX" i="1" dirty="0"/>
              <a:t>http://dif.hidalgo.gob.mx/</a:t>
            </a:r>
            <a:r>
              <a:rPr lang="es-MX" dirty="0"/>
              <a:t>. Obtenido de Sistema para el Desarrollo Integral de la Familia del Estado de Hidalgo: http://dif.hidalgo.gob.mx/</a:t>
            </a:r>
          </a:p>
        </p:txBody>
      </p:sp>
    </p:spTree>
    <p:extLst>
      <p:ext uri="{BB962C8B-B14F-4D97-AF65-F5344CB8AC3E}">
        <p14:creationId xmlns:p14="http://schemas.microsoft.com/office/powerpoint/2010/main" val="1049138445"/>
      </p:ext>
    </p:extLst>
  </p:cSld>
  <p:clrMapOvr>
    <a:masterClrMapping/>
  </p:clrMapOvr>
  <p:transition spd="slow">
    <p:push dir="u"/>
  </p:transition>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247</TotalTime>
  <Words>1377</Words>
  <Application>Microsoft Office PowerPoint</Application>
  <PresentationFormat>Panorámica</PresentationFormat>
  <Paragraphs>210</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Calibri</vt:lpstr>
      <vt:lpstr>Calibri Light</vt:lpstr>
      <vt:lpstr>Times New Roman</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Francisco Hernandez Morales</dc:creator>
  <cp:lastModifiedBy>Francisco Hernandez Morales</cp:lastModifiedBy>
  <cp:revision>13</cp:revision>
  <dcterms:created xsi:type="dcterms:W3CDTF">2017-10-11T21:15:32Z</dcterms:created>
  <dcterms:modified xsi:type="dcterms:W3CDTF">2017-10-13T06:06:50Z</dcterms:modified>
</cp:coreProperties>
</file>